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5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706" r:id="rId1"/>
    <p:sldMasterId id="2147483707" r:id="rId2"/>
    <p:sldMasterId id="2147483708" r:id="rId3"/>
    <p:sldMasterId id="2147483709" r:id="rId4"/>
    <p:sldMasterId id="2147483710" r:id="rId5"/>
    <p:sldMasterId id="2147483711" r:id="rId6"/>
  </p:sldMasterIdLst>
  <p:notesMasterIdLst>
    <p:notesMasterId r:id="rId19"/>
  </p:notesMasterIdLst>
  <p:sldIdLst>
    <p:sldId id="256" r:id="rId7"/>
    <p:sldId id="257" r:id="rId8"/>
    <p:sldId id="258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59" r:id="rId17"/>
    <p:sldId id="260" r:id="rId1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824734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Google Shape;36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74" name="Google Shape;37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80" name="Google Shape;38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80" name="Google Shape;38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86" name="Google Shape;38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2" name="Google Shape;39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/>
            </a:lvl4pPr>
            <a:lvl5pPr lvl="4" algn="ctr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lvl="5" algn="ctr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6pPr>
            <a:lvl7pPr lvl="6" algn="ctr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7pPr>
            <a:lvl8pPr lvl="7" algn="ctr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8pPr>
            <a:lvl9pPr lvl="8" algn="ctr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6553200" y="6378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82296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6553200" y="6378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6553200" y="6378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82296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body" idx="1"/>
          </p:nvPr>
        </p:nvSpPr>
        <p:spPr>
          <a:xfrm>
            <a:off x="457200" y="1066800"/>
            <a:ext cx="40386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body" idx="2"/>
          </p:nvPr>
        </p:nvSpPr>
        <p:spPr>
          <a:xfrm>
            <a:off x="4648200" y="1066800"/>
            <a:ext cx="40386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6553200" y="6378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82296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sldNum" idx="12"/>
          </p:nvPr>
        </p:nvSpPr>
        <p:spPr>
          <a:xfrm>
            <a:off x="6553200" y="6378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82296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sldNum" idx="12"/>
          </p:nvPr>
        </p:nvSpPr>
        <p:spPr>
          <a:xfrm>
            <a:off x="6553200" y="6378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able" type="tbl">
  <p:cSld name="TABLE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457200" y="122238"/>
            <a:ext cx="82296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6553200" y="6378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2 Content" type="txAndTwoObj">
  <p:cSld name="TEXT_AND_TWO_OBJECTS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xfrm>
            <a:off x="457200" y="122238"/>
            <a:ext cx="82296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1"/>
          </p:nvPr>
        </p:nvSpPr>
        <p:spPr>
          <a:xfrm>
            <a:off x="457200" y="1066800"/>
            <a:ext cx="40386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2"/>
          </p:nvPr>
        </p:nvSpPr>
        <p:spPr>
          <a:xfrm>
            <a:off x="4648200" y="1066800"/>
            <a:ext cx="4038600" cy="25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3"/>
          </p:nvPr>
        </p:nvSpPr>
        <p:spPr>
          <a:xfrm>
            <a:off x="4648200" y="3733800"/>
            <a:ext cx="4038600" cy="25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ldNum" idx="12"/>
          </p:nvPr>
        </p:nvSpPr>
        <p:spPr>
          <a:xfrm>
            <a:off x="6553200" y="6378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Content" type="txAndObj">
  <p:cSld name="TEXT_AND_OBJEC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457200" y="122238"/>
            <a:ext cx="82296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xfrm>
            <a:off x="457200" y="1066800"/>
            <a:ext cx="40386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body" idx="2"/>
          </p:nvPr>
        </p:nvSpPr>
        <p:spPr>
          <a:xfrm>
            <a:off x="4648200" y="1066800"/>
            <a:ext cx="40386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sldNum" idx="12"/>
          </p:nvPr>
        </p:nvSpPr>
        <p:spPr>
          <a:xfrm>
            <a:off x="6553200" y="6378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 rot="5400000">
            <a:off x="4595019" y="2156619"/>
            <a:ext cx="6126162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 rot="5400000">
            <a:off x="404019" y="175419"/>
            <a:ext cx="6126162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sldNum" idx="12"/>
          </p:nvPr>
        </p:nvSpPr>
        <p:spPr>
          <a:xfrm>
            <a:off x="6553200" y="6378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82296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 rot="5400000">
            <a:off x="1981200" y="-457200"/>
            <a:ext cx="51816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sldNum" idx="12"/>
          </p:nvPr>
        </p:nvSpPr>
        <p:spPr>
          <a:xfrm>
            <a:off x="6553200" y="6378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able" type="tbl">
  <p:cSld name="TAB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457200" y="122238"/>
            <a:ext cx="82296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ldNum" idx="12"/>
          </p:nvPr>
        </p:nvSpPr>
        <p:spPr>
          <a:xfrm>
            <a:off x="6553200" y="6378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06" name="Google Shape;106;p2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107" name="Google Shape;107;p22"/>
          <p:cNvSpPr txBox="1">
            <a:spLocks noGrp="1"/>
          </p:cNvSpPr>
          <p:nvPr>
            <p:ph type="sldNum" idx="12"/>
          </p:nvPr>
        </p:nvSpPr>
        <p:spPr>
          <a:xfrm>
            <a:off x="6553200" y="6378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111" name="Google Shape;111;p2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112" name="Google Shape;112;p23"/>
          <p:cNvSpPr txBox="1">
            <a:spLocks noGrp="1"/>
          </p:cNvSpPr>
          <p:nvPr>
            <p:ph type="sldNum" idx="12"/>
          </p:nvPr>
        </p:nvSpPr>
        <p:spPr>
          <a:xfrm>
            <a:off x="6553200" y="6378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4"/>
          <p:cNvSpPr txBox="1">
            <a:spLocks noGrp="1"/>
          </p:cNvSpPr>
          <p:nvPr>
            <p:ph type="sldNum" idx="12"/>
          </p:nvPr>
        </p:nvSpPr>
        <p:spPr>
          <a:xfrm>
            <a:off x="6553200" y="6378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5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118" name="Google Shape;118;p2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119" name="Google Shape;119;p25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120" name="Google Shape;120;p2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121" name="Google Shape;121;p25"/>
          <p:cNvSpPr txBox="1">
            <a:spLocks noGrp="1"/>
          </p:cNvSpPr>
          <p:nvPr>
            <p:ph type="sldNum" idx="12"/>
          </p:nvPr>
        </p:nvSpPr>
        <p:spPr>
          <a:xfrm>
            <a:off x="6553200" y="6378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6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82296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6"/>
          <p:cNvSpPr txBox="1">
            <a:spLocks noGrp="1"/>
          </p:cNvSpPr>
          <p:nvPr>
            <p:ph type="body" idx="1"/>
          </p:nvPr>
        </p:nvSpPr>
        <p:spPr>
          <a:xfrm>
            <a:off x="457200" y="1066800"/>
            <a:ext cx="40386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125" name="Google Shape;125;p26"/>
          <p:cNvSpPr txBox="1">
            <a:spLocks noGrp="1"/>
          </p:cNvSpPr>
          <p:nvPr>
            <p:ph type="body" idx="2"/>
          </p:nvPr>
        </p:nvSpPr>
        <p:spPr>
          <a:xfrm>
            <a:off x="4648200" y="1066800"/>
            <a:ext cx="40386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126" name="Google Shape;126;p26"/>
          <p:cNvSpPr txBox="1">
            <a:spLocks noGrp="1"/>
          </p:cNvSpPr>
          <p:nvPr>
            <p:ph type="sldNum" idx="12"/>
          </p:nvPr>
        </p:nvSpPr>
        <p:spPr>
          <a:xfrm>
            <a:off x="6553200" y="6378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able" type="tbl">
  <p:cSld name="TABLE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8"/>
          <p:cNvSpPr txBox="1">
            <a:spLocks noGrp="1"/>
          </p:cNvSpPr>
          <p:nvPr>
            <p:ph type="title"/>
          </p:nvPr>
        </p:nvSpPr>
        <p:spPr>
          <a:xfrm>
            <a:off x="457200" y="122238"/>
            <a:ext cx="82296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28"/>
          <p:cNvSpPr txBox="1">
            <a:spLocks noGrp="1"/>
          </p:cNvSpPr>
          <p:nvPr>
            <p:ph type="sldNum" idx="12"/>
          </p:nvPr>
        </p:nvSpPr>
        <p:spPr>
          <a:xfrm>
            <a:off x="6553200" y="6378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0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30"/>
          <p:cNvSpPr txBox="1">
            <a:spLocks noGrp="1"/>
          </p:cNvSpPr>
          <p:nvPr>
            <p:ph type="body" idx="1"/>
          </p:nvPr>
        </p:nvSpPr>
        <p:spPr>
          <a:xfrm rot="5400000">
            <a:off x="604044" y="389731"/>
            <a:ext cx="5811838" cy="576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6" name="Google Shape;146;p3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3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3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31"/>
          <p:cNvSpPr txBox="1">
            <a:spLocks noGrp="1"/>
          </p:cNvSpPr>
          <p:nvPr>
            <p:ph type="body" idx="1"/>
          </p:nvPr>
        </p:nvSpPr>
        <p:spPr>
          <a:xfrm rot="5400000">
            <a:off x="2396332" y="57943"/>
            <a:ext cx="4351337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2" name="Google Shape;152;p31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3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3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2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32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58" name="Google Shape;158;p32"/>
          <p:cNvSpPr txBox="1">
            <a:spLocks noGrp="1"/>
          </p:cNvSpPr>
          <p:nvPr>
            <p:ph type="body" idx="1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59" name="Google Shape;159;p3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3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3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3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33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5" name="Google Shape;165;p33"/>
          <p:cNvSpPr txBox="1">
            <a:spLocks noGrp="1"/>
          </p:cNvSpPr>
          <p:nvPr>
            <p:ph type="body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66" name="Google Shape;166;p3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3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3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2 Content" type="txAndTwoObj">
  <p:cSld name="TEXT_AND_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457200" y="122238"/>
            <a:ext cx="82296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457200" y="1066800"/>
            <a:ext cx="40386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2"/>
          </p:nvPr>
        </p:nvSpPr>
        <p:spPr>
          <a:xfrm>
            <a:off x="4648200" y="1066800"/>
            <a:ext cx="4038600" cy="25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3"/>
          </p:nvPr>
        </p:nvSpPr>
        <p:spPr>
          <a:xfrm>
            <a:off x="4648200" y="3733800"/>
            <a:ext cx="4038600" cy="25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6553200" y="6378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1" name="Google Shape;171;p3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3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5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5" name="Google Shape;175;p35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35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35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6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36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81" name="Google Shape;181;p36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2" name="Google Shape;182;p36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83" name="Google Shape;183;p36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4" name="Google Shape;184;p36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36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36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7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3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0" name="Google Shape;190;p37"/>
          <p:cNvSpPr txBox="1">
            <a:spLocks noGrp="1"/>
          </p:cNvSpPr>
          <p:nvPr>
            <p:ph type="body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1" name="Google Shape;191;p3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3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3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8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38"/>
          <p:cNvSpPr txBox="1"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97" name="Google Shape;197;p38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38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3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9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3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3" name="Google Shape;203;p3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39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p3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40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8" name="Google Shape;208;p40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9" name="Google Shape;209;p4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4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1" name="Google Shape;211;p4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42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0" name="Google Shape;220;p42"/>
          <p:cNvSpPr txBox="1">
            <a:spLocks noGrp="1"/>
          </p:cNvSpPr>
          <p:nvPr>
            <p:ph type="body" idx="1"/>
          </p:nvPr>
        </p:nvSpPr>
        <p:spPr>
          <a:xfrm rot="5400000">
            <a:off x="604044" y="389731"/>
            <a:ext cx="5811838" cy="576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1" name="Google Shape;221;p4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2" name="Google Shape;222;p4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3" name="Google Shape;223;p4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43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6" name="Google Shape;226;p43"/>
          <p:cNvSpPr txBox="1">
            <a:spLocks noGrp="1"/>
          </p:cNvSpPr>
          <p:nvPr>
            <p:ph type="body" idx="1"/>
          </p:nvPr>
        </p:nvSpPr>
        <p:spPr>
          <a:xfrm rot="5400000">
            <a:off x="2396332" y="57943"/>
            <a:ext cx="4351337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7" name="Google Shape;227;p4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8" name="Google Shape;228;p4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9" name="Google Shape;229;p4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44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2" name="Google Shape;232;p44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233" name="Google Shape;233;p44"/>
          <p:cNvSpPr txBox="1">
            <a:spLocks noGrp="1"/>
          </p:cNvSpPr>
          <p:nvPr>
            <p:ph type="body" idx="1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34" name="Google Shape;234;p4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5" name="Google Shape;235;p4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6" name="Google Shape;236;p4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Content" type="txAndObj">
  <p:cSld name="TEXT_AND_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457200" y="122238"/>
            <a:ext cx="82296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457200" y="1066800"/>
            <a:ext cx="40386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2"/>
          </p:nvPr>
        </p:nvSpPr>
        <p:spPr>
          <a:xfrm>
            <a:off x="4648200" y="1066800"/>
            <a:ext cx="40386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553200" y="6378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45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9" name="Google Shape;239;p45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240" name="Google Shape;240;p45"/>
          <p:cNvSpPr txBox="1">
            <a:spLocks noGrp="1"/>
          </p:cNvSpPr>
          <p:nvPr>
            <p:ph type="body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41" name="Google Shape;241;p45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2" name="Google Shape;242;p45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3" name="Google Shape;243;p45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46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6" name="Google Shape;246;p46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7" name="Google Shape;247;p46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47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0" name="Google Shape;250;p4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1" name="Google Shape;251;p4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2" name="Google Shape;252;p4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48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5" name="Google Shape;255;p48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56" name="Google Shape;256;p48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7" name="Google Shape;257;p48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58" name="Google Shape;258;p48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9" name="Google Shape;259;p48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0" name="Google Shape;260;p48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1" name="Google Shape;261;p4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9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4" name="Google Shape;264;p4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5" name="Google Shape;265;p49"/>
          <p:cNvSpPr txBox="1">
            <a:spLocks noGrp="1"/>
          </p:cNvSpPr>
          <p:nvPr>
            <p:ph type="body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6" name="Google Shape;266;p4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7" name="Google Shape;267;p49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8" name="Google Shape;268;p4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50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1" name="Google Shape;271;p50"/>
          <p:cNvSpPr txBox="1"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72" name="Google Shape;272;p5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3" name="Google Shape;273;p5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4" name="Google Shape;274;p5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5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7" name="Google Shape;277;p5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8" name="Google Shape;278;p51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9" name="Google Shape;279;p5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0" name="Google Shape;280;p5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52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3" name="Google Shape;283;p5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84" name="Google Shape;284;p5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5" name="Google Shape;285;p5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6" name="Google Shape;286;p5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54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5" name="Google Shape;295;p54"/>
          <p:cNvSpPr txBox="1">
            <a:spLocks noGrp="1"/>
          </p:cNvSpPr>
          <p:nvPr>
            <p:ph type="body" idx="1"/>
          </p:nvPr>
        </p:nvSpPr>
        <p:spPr>
          <a:xfrm rot="5400000">
            <a:off x="604044" y="389731"/>
            <a:ext cx="5811838" cy="576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6" name="Google Shape;296;p5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7" name="Google Shape;297;p5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8" name="Google Shape;298;p5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55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1" name="Google Shape;301;p55"/>
          <p:cNvSpPr txBox="1">
            <a:spLocks noGrp="1"/>
          </p:cNvSpPr>
          <p:nvPr>
            <p:ph type="body" idx="1"/>
          </p:nvPr>
        </p:nvSpPr>
        <p:spPr>
          <a:xfrm rot="5400000">
            <a:off x="2396332" y="57943"/>
            <a:ext cx="4351337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2" name="Google Shape;302;p55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3" name="Google Shape;303;p55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4" name="Google Shape;304;p55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 rot="5400000">
            <a:off x="4595019" y="2156619"/>
            <a:ext cx="6126162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 rot="5400000">
            <a:off x="404019" y="175419"/>
            <a:ext cx="6126162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6553200" y="6378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56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7" name="Google Shape;307;p56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308" name="Google Shape;308;p56"/>
          <p:cNvSpPr txBox="1">
            <a:spLocks noGrp="1"/>
          </p:cNvSpPr>
          <p:nvPr>
            <p:ph type="body" idx="1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09" name="Google Shape;309;p56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0" name="Google Shape;310;p56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1" name="Google Shape;311;p56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57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4" name="Google Shape;314;p57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15" name="Google Shape;315;p57"/>
          <p:cNvSpPr txBox="1">
            <a:spLocks noGrp="1"/>
          </p:cNvSpPr>
          <p:nvPr>
            <p:ph type="body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16" name="Google Shape;316;p5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7" name="Google Shape;317;p5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8" name="Google Shape;318;p5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58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1" name="Google Shape;321;p58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2" name="Google Shape;322;p5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59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5" name="Google Shape;325;p5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6" name="Google Shape;326;p59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7" name="Google Shape;327;p5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60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0" name="Google Shape;330;p60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31" name="Google Shape;331;p60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2" name="Google Shape;332;p60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33" name="Google Shape;333;p60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4" name="Google Shape;334;p6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5" name="Google Shape;335;p6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6" name="Google Shape;336;p6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6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9" name="Google Shape;339;p6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0" name="Google Shape;340;p61"/>
          <p:cNvSpPr txBox="1">
            <a:spLocks noGrp="1"/>
          </p:cNvSpPr>
          <p:nvPr>
            <p:ph type="body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1" name="Google Shape;341;p61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2" name="Google Shape;342;p6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3" name="Google Shape;343;p6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62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6" name="Google Shape;346;p62"/>
          <p:cNvSpPr txBox="1"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7" name="Google Shape;347;p6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8" name="Google Shape;348;p6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9" name="Google Shape;349;p6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63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2" name="Google Shape;352;p6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3" name="Google Shape;353;p6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4" name="Google Shape;354;p6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5" name="Google Shape;355;p6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64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8" name="Google Shape;358;p64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59" name="Google Shape;359;p6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0" name="Google Shape;360;p6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1" name="Google Shape;361;p6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82296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 rot="5400000">
            <a:off x="1981200" y="-457200"/>
            <a:ext cx="51816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6553200" y="6378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4" name="Google Shape;44;p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sldNum" idx="12"/>
          </p:nvPr>
        </p:nvSpPr>
        <p:spPr>
          <a:xfrm>
            <a:off x="6553200" y="6378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ldNum" idx="12"/>
          </p:nvPr>
        </p:nvSpPr>
        <p:spPr>
          <a:xfrm>
            <a:off x="6553200" y="6378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 txBox="1">
            <a:spLocks noGrp="1"/>
          </p:cNvSpPr>
          <p:nvPr>
            <p:ph type="sldNum" idx="12"/>
          </p:nvPr>
        </p:nvSpPr>
        <p:spPr>
          <a:xfrm>
            <a:off x="6553200" y="6378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82296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066800"/>
            <a:ext cx="82296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6553200" y="6378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3" name="Google Shape;13;p1"/>
          <p:cNvCxnSpPr/>
          <p:nvPr/>
        </p:nvCxnSpPr>
        <p:spPr>
          <a:xfrm>
            <a:off x="0" y="914400"/>
            <a:ext cx="9144000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4" name="Google Shape;14;p1"/>
          <p:cNvCxnSpPr/>
          <p:nvPr/>
        </p:nvCxnSpPr>
        <p:spPr>
          <a:xfrm>
            <a:off x="0" y="6324600"/>
            <a:ext cx="9144000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82296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>
            <a:off x="457200" y="1066800"/>
            <a:ext cx="82296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sldNum" idx="12"/>
          </p:nvPr>
        </p:nvSpPr>
        <p:spPr>
          <a:xfrm>
            <a:off x="6553200" y="6378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2" name="Google Shape;72;p14"/>
          <p:cNvCxnSpPr/>
          <p:nvPr/>
        </p:nvCxnSpPr>
        <p:spPr>
          <a:xfrm>
            <a:off x="0" y="914400"/>
            <a:ext cx="9144000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73" name="Google Shape;73;p14"/>
          <p:cNvCxnSpPr/>
          <p:nvPr/>
        </p:nvCxnSpPr>
        <p:spPr>
          <a:xfrm>
            <a:off x="0" y="6324600"/>
            <a:ext cx="9144000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74" name="Google Shape;74;p14"/>
          <p:cNvSpPr txBox="1"/>
          <p:nvPr/>
        </p:nvSpPr>
        <p:spPr>
          <a:xfrm>
            <a:off x="838200" y="6381750"/>
            <a:ext cx="7543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7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82296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9" name="Google Shape;129;p27"/>
          <p:cNvSpPr txBox="1">
            <a:spLocks noGrp="1"/>
          </p:cNvSpPr>
          <p:nvPr>
            <p:ph type="body" idx="1"/>
          </p:nvPr>
        </p:nvSpPr>
        <p:spPr>
          <a:xfrm>
            <a:off x="457200" y="1066800"/>
            <a:ext cx="82296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0" name="Google Shape;130;p27"/>
          <p:cNvSpPr txBox="1">
            <a:spLocks noGrp="1"/>
          </p:cNvSpPr>
          <p:nvPr>
            <p:ph type="sldNum" idx="12"/>
          </p:nvPr>
        </p:nvSpPr>
        <p:spPr>
          <a:xfrm>
            <a:off x="6553200" y="637857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31" name="Google Shape;131;p27"/>
          <p:cNvCxnSpPr/>
          <p:nvPr/>
        </p:nvCxnSpPr>
        <p:spPr>
          <a:xfrm>
            <a:off x="0" y="914400"/>
            <a:ext cx="9144000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32" name="Google Shape;132;p27"/>
          <p:cNvCxnSpPr/>
          <p:nvPr/>
        </p:nvCxnSpPr>
        <p:spPr>
          <a:xfrm>
            <a:off x="0" y="6324600"/>
            <a:ext cx="9144000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33" name="Google Shape;133;p27"/>
          <p:cNvSpPr txBox="1"/>
          <p:nvPr/>
        </p:nvSpPr>
        <p:spPr>
          <a:xfrm>
            <a:off x="838200" y="6381750"/>
            <a:ext cx="7543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Study and Analysis of Metamaterials in Antennas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9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9" name="Google Shape;139;p2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0" name="Google Shape;140;p2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1" name="Google Shape;141;p29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2" name="Google Shape;142;p2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4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14" name="Google Shape;214;p4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5" name="Google Shape;215;p41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6" name="Google Shape;216;p4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7" name="Google Shape;217;p4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53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89" name="Google Shape;289;p5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0" name="Google Shape;290;p5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1" name="Google Shape;291;p5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2" name="Google Shape;292;p5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65"/>
          <p:cNvSpPr txBox="1"/>
          <p:nvPr/>
        </p:nvSpPr>
        <p:spPr>
          <a:xfrm>
            <a:off x="2667000" y="2209800"/>
            <a:ext cx="41148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ctr">
              <a:buClr>
                <a:schemeClr val="dk1"/>
              </a:buClr>
              <a:buSzPts val="1800"/>
              <a:buFont typeface="Arial"/>
              <a:buChar char="•"/>
            </a:pPr>
            <a:r>
              <a:rPr lang="en-I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Member name </a:t>
            </a:r>
          </a:p>
          <a:p>
            <a:pPr marL="342900" lvl="0" indent="-342900" algn="ctr">
              <a:buClr>
                <a:schemeClr val="dk1"/>
              </a:buClr>
              <a:buSzPts val="1800"/>
              <a:buFont typeface="Arial"/>
              <a:buChar char="•"/>
            </a:pPr>
            <a:r>
              <a:rPr lang="en-I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Member name </a:t>
            </a:r>
          </a:p>
          <a:p>
            <a:pPr marL="342900" lvl="0" indent="-342900" algn="ctr">
              <a:buClr>
                <a:schemeClr val="dk1"/>
              </a:buClr>
              <a:buSzPts val="1800"/>
              <a:buFont typeface="Arial"/>
              <a:buChar char="•"/>
            </a:pPr>
            <a:r>
              <a:rPr lang="en-I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Member name</a:t>
            </a:r>
          </a:p>
          <a:p>
            <a:pPr marL="342900" lvl="0" indent="-342900" algn="ctr">
              <a:buClr>
                <a:schemeClr val="dk1"/>
              </a:buClr>
              <a:buSzPts val="1800"/>
              <a:buFont typeface="Arial"/>
              <a:buChar char="•"/>
            </a:pPr>
            <a:r>
              <a:rPr lang="en-I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Member name </a:t>
            </a:r>
          </a:p>
          <a:p>
            <a:pPr marL="342900" lvl="0" indent="-342900" algn="ctr">
              <a:buClr>
                <a:schemeClr val="dk1"/>
              </a:buClr>
              <a:buSzPts val="1800"/>
              <a:buFont typeface="Arial"/>
              <a:buChar char="•"/>
            </a:pPr>
            <a:endParaRPr lang="en-IN"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>
              <a:buClr>
                <a:schemeClr val="dk1"/>
              </a:buClr>
              <a:buSzPts val="1800"/>
            </a:pPr>
            <a:r>
              <a:rPr lang="en-I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9" name="Google Shape;369;p65"/>
          <p:cNvSpPr txBox="1"/>
          <p:nvPr/>
        </p:nvSpPr>
        <p:spPr>
          <a:xfrm>
            <a:off x="1899921" y="213289"/>
            <a:ext cx="545592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>
              <a:buClr>
                <a:schemeClr val="dk1"/>
              </a:buClr>
              <a:buSzPts val="1800"/>
            </a:pPr>
            <a:r>
              <a:rPr lang="en-US" sz="1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 SEM V: GENESIS  2024</a:t>
            </a:r>
          </a:p>
          <a:p>
            <a:pPr lvl="0" algn="ctr">
              <a:buClr>
                <a:schemeClr val="dk1"/>
              </a:buClr>
              <a:buSzPts val="1800"/>
            </a:pP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MiniProject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2A : Embedded System </a:t>
            </a:r>
            <a:r>
              <a:rPr lang="en-US" sz="1800" b="1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Competition </a:t>
            </a:r>
            <a:endParaRPr b="1" dirty="0"/>
          </a:p>
        </p:txBody>
      </p:sp>
      <p:sp>
        <p:nvSpPr>
          <p:cNvPr id="370" name="Google Shape;370;p65"/>
          <p:cNvSpPr txBox="1"/>
          <p:nvPr/>
        </p:nvSpPr>
        <p:spPr>
          <a:xfrm>
            <a:off x="0" y="1079500"/>
            <a:ext cx="9144000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Complete Title of the Project</a:t>
            </a:r>
            <a:endParaRPr dirty="0"/>
          </a:p>
        </p:txBody>
      </p:sp>
      <p:sp>
        <p:nvSpPr>
          <p:cNvPr id="371" name="Google Shape;371;p65"/>
          <p:cNvSpPr txBox="1"/>
          <p:nvPr/>
        </p:nvSpPr>
        <p:spPr>
          <a:xfrm>
            <a:off x="3733800" y="1839912"/>
            <a:ext cx="2209800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Presented by</a:t>
            </a:r>
            <a:endParaRPr/>
          </a:p>
        </p:txBody>
      </p:sp>
      <p:pic>
        <p:nvPicPr>
          <p:cNvPr id="7" name="Picture 5" descr="D:\Dec 2014 Desktop\March 2015 Desktop\engg_logo.gif">
            <a:extLst>
              <a:ext uri="{FF2B5EF4-FFF2-40B4-BE49-F238E27FC236}">
                <a16:creationId xmlns:a16="http://schemas.microsoft.com/office/drawing/2014/main" id="{0274983F-169C-4472-ADFB-4CADCB5ECC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18096" y="3759200"/>
            <a:ext cx="1612608" cy="1419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656081" y="5178592"/>
            <a:ext cx="65735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200" dirty="0">
                <a:latin typeface="Times New Roman" pitchFamily="18" charset="0"/>
                <a:cs typeface="Times New Roman" pitchFamily="18" charset="0"/>
              </a:rPr>
              <a:t>Department of Electronics &amp; Telecommunication Engineering</a:t>
            </a:r>
          </a:p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St Francis Institute of Technology</a:t>
            </a:r>
            <a:endParaRPr lang="en-IN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IN" sz="1200" dirty="0">
                <a:latin typeface="Times New Roman" pitchFamily="18" charset="0"/>
                <a:cs typeface="Times New Roman" pitchFamily="18" charset="0"/>
              </a:rPr>
              <a:t>An Autonomous Institute, Affiliated to University of Mumbai</a:t>
            </a: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35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68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82296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imes New Roman"/>
              <a:buNone/>
            </a:pPr>
            <a:r>
              <a:rPr lang="en-US" sz="3200" b="1" i="0" u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References</a:t>
            </a:r>
            <a:endParaRPr dirty="0"/>
          </a:p>
        </p:txBody>
      </p:sp>
      <p:sp>
        <p:nvSpPr>
          <p:cNvPr id="389" name="Google Shape;389;p68"/>
          <p:cNvSpPr txBox="1"/>
          <p:nvPr/>
        </p:nvSpPr>
        <p:spPr>
          <a:xfrm>
            <a:off x="152400" y="990600"/>
            <a:ext cx="8839200" cy="306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eriod"/>
            </a:pPr>
            <a:r>
              <a:rPr lang="en-US" sz="1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J. L. </a:t>
            </a:r>
            <a:r>
              <a:rPr lang="en-US" sz="1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Alqueres</a:t>
            </a:r>
            <a:r>
              <a:rPr lang="en-US" sz="1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J. C. </a:t>
            </a:r>
            <a:r>
              <a:rPr lang="en-US" sz="1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Praca</a:t>
            </a:r>
            <a:r>
              <a:rPr lang="en-US" sz="1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"The Brazilian power system and the challenge of the Amazon transmission," IEEE International Conference on Power Engineering Society Transmission and Distribution, pp. 315-320, 1991.</a:t>
            </a:r>
            <a:endParaRPr dirty="0"/>
          </a:p>
          <a:p>
            <a:pPr marL="342900" marR="0" lvl="0" indent="-342900" algn="just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eriod"/>
            </a:pPr>
            <a:r>
              <a:rPr lang="en-US" sz="1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G. O. Young, "Synthetic structure of industrial plastics," in Plastics, 2nd ed., vol. 3, J. Peters, Ed. New York: McGraw-Hill, pp. 15- 64, 1964.</a:t>
            </a:r>
            <a:endParaRPr dirty="0"/>
          </a:p>
          <a:p>
            <a:pPr marL="342900" marR="0" lvl="0" indent="-342900" algn="just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eriod"/>
            </a:pPr>
            <a:r>
              <a:rPr lang="en-US" sz="1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S. Chen, B. </a:t>
            </a:r>
            <a:r>
              <a:rPr lang="en-US" sz="1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Mulgrew</a:t>
            </a:r>
            <a:r>
              <a:rPr lang="en-US" sz="1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 P. M. Grant, “A clustering technique for digital communications channel equalization using radial basis function networks,” IEEE Transaction on Neural Networks, vol. 4, pp. 570–578, Jul. 1993.   </a:t>
            </a:r>
            <a:endParaRPr dirty="0"/>
          </a:p>
          <a:p>
            <a:pPr marL="342900" marR="0" lvl="0" indent="-3429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69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82296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5" name="Google Shape;395;p69"/>
          <p:cNvSpPr txBox="1"/>
          <p:nvPr/>
        </p:nvSpPr>
        <p:spPr>
          <a:xfrm>
            <a:off x="2438400" y="2514600"/>
            <a:ext cx="4114800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imes New Roman"/>
              <a:buNone/>
            </a:pPr>
            <a:r>
              <a:rPr lang="en-US" sz="60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Thank you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66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82296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imes New Roman"/>
              <a:buNone/>
            </a:pPr>
            <a:r>
              <a:rPr lang="en-US" sz="3200" b="1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Contents</a:t>
            </a:r>
            <a:endParaRPr/>
          </a:p>
        </p:txBody>
      </p:sp>
      <p:sp>
        <p:nvSpPr>
          <p:cNvPr id="377" name="Google Shape;377;p66"/>
          <p:cNvSpPr txBox="1">
            <a:spLocks noGrp="1"/>
          </p:cNvSpPr>
          <p:nvPr>
            <p:ph type="body" idx="4294967295"/>
          </p:nvPr>
        </p:nvSpPr>
        <p:spPr>
          <a:xfrm>
            <a:off x="304800" y="9906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Times New Roman"/>
              <a:buChar char="•"/>
            </a:pPr>
            <a:r>
              <a:rPr lang="en-US" sz="25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Times New Roman"/>
              <a:buChar char="•"/>
            </a:pPr>
            <a:r>
              <a:rPr lang="en-US" sz="25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Project objectives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Times New Roman"/>
              <a:buChar char="•"/>
            </a:pPr>
            <a:r>
              <a:rPr lang="en-US" sz="25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Literature Review (Preferably recent research papers)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Times New Roman"/>
              <a:buChar char="•"/>
            </a:pPr>
            <a:r>
              <a:rPr lang="en-US" sz="25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Block Diagram/Flowchart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Times New Roman"/>
              <a:buChar char="•"/>
            </a:pPr>
            <a:r>
              <a:rPr lang="en-US" sz="25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Hardware components Specifications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Times New Roman"/>
              <a:buChar char="•"/>
            </a:pPr>
            <a:r>
              <a:rPr lang="en-US" sz="25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Results &amp; Discussions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Times New Roman"/>
              <a:buChar char="•"/>
            </a:pPr>
            <a:r>
              <a:rPr lang="en-US" sz="25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Applications</a:t>
            </a:r>
            <a:endParaRPr dirty="0"/>
          </a:p>
          <a:p>
            <a:pPr marL="342900" marR="0" lvl="0" indent="-342900" algn="just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Times New Roman"/>
              <a:buChar char="•"/>
            </a:pPr>
            <a:r>
              <a:rPr lang="en-US" sz="25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Conclusion </a:t>
            </a:r>
            <a:endParaRPr dirty="0"/>
          </a:p>
          <a:p>
            <a:pPr marL="342900" marR="0" lvl="0" indent="-342900" algn="just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Times New Roman"/>
              <a:buChar char="•"/>
            </a:pPr>
            <a:r>
              <a:rPr lang="en-US" sz="25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References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67"/>
          <p:cNvSpPr txBox="1">
            <a:spLocks noGrp="1"/>
          </p:cNvSpPr>
          <p:nvPr>
            <p:ph type="title"/>
          </p:nvPr>
        </p:nvSpPr>
        <p:spPr>
          <a:xfrm>
            <a:off x="457200" y="122237"/>
            <a:ext cx="82296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imes New Roman"/>
              <a:buNone/>
            </a:pPr>
            <a:r>
              <a:rPr lang="en-US" sz="3200" b="1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</a:t>
            </a:r>
            <a:endParaRPr/>
          </a:p>
        </p:txBody>
      </p:sp>
      <p:sp>
        <p:nvSpPr>
          <p:cNvPr id="383" name="Google Shape;383;p67"/>
          <p:cNvSpPr txBox="1">
            <a:spLocks noGrp="1"/>
          </p:cNvSpPr>
          <p:nvPr>
            <p:ph type="body" idx="4294967295"/>
          </p:nvPr>
        </p:nvSpPr>
        <p:spPr>
          <a:xfrm>
            <a:off x="228600" y="91440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 of the project …..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67"/>
          <p:cNvSpPr txBox="1">
            <a:spLocks noGrp="1"/>
          </p:cNvSpPr>
          <p:nvPr>
            <p:ph type="title"/>
          </p:nvPr>
        </p:nvSpPr>
        <p:spPr>
          <a:xfrm>
            <a:off x="477520" y="325437"/>
            <a:ext cx="82296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chemeClr val="dk2"/>
              </a:buClr>
              <a:buSzPts val="3200"/>
            </a:pP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Project Objectives</a:t>
            </a:r>
            <a:br>
              <a:rPr lang="en-US" dirty="0"/>
            </a:br>
            <a:endParaRPr dirty="0"/>
          </a:p>
        </p:txBody>
      </p:sp>
      <p:sp>
        <p:nvSpPr>
          <p:cNvPr id="383" name="Google Shape;383;p67"/>
          <p:cNvSpPr txBox="1">
            <a:spLocks noGrp="1"/>
          </p:cNvSpPr>
          <p:nvPr>
            <p:ph type="body" idx="4294967295"/>
          </p:nvPr>
        </p:nvSpPr>
        <p:spPr>
          <a:xfrm>
            <a:off x="228600" y="91440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62409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Literature Review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525073"/>
              </p:ext>
            </p:extLst>
          </p:nvPr>
        </p:nvGraphicFramePr>
        <p:xfrm>
          <a:off x="1524000" y="1397000"/>
          <a:ext cx="6096000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Title with Author(IEEE Papers)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413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ts val="500"/>
              </a:spcBef>
            </a:pP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Block Diagram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368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" y="274637"/>
            <a:ext cx="8229600" cy="639762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Circuit Diagram/ Digital connections</a:t>
            </a:r>
            <a:br>
              <a:rPr lang="en-US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b="1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am/ Digital connection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29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Hardware components Specifications</a:t>
            </a:r>
            <a:br>
              <a:rPr lang="en-US" dirty="0"/>
            </a:b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20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4208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eme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Theme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248</Words>
  <Application>Microsoft Office PowerPoint</Application>
  <PresentationFormat>On-screen Show (4:3)</PresentationFormat>
  <Paragraphs>50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Times New Roman</vt:lpstr>
      <vt:lpstr>Theme1</vt:lpstr>
      <vt:lpstr>1_Theme1</vt:lpstr>
      <vt:lpstr>3_Theme1</vt:lpstr>
      <vt:lpstr>2_Custom Design</vt:lpstr>
      <vt:lpstr>1_Custom Design</vt:lpstr>
      <vt:lpstr>Custom Design</vt:lpstr>
      <vt:lpstr>PowerPoint Presentation</vt:lpstr>
      <vt:lpstr>Contents</vt:lpstr>
      <vt:lpstr>Introduction</vt:lpstr>
      <vt:lpstr>Project Objectives </vt:lpstr>
      <vt:lpstr>Literature Review</vt:lpstr>
      <vt:lpstr>Block Diagram</vt:lpstr>
      <vt:lpstr> Circuit Diagram/ Digital connections am/ Digital connection</vt:lpstr>
      <vt:lpstr>Hardware components Specifications </vt:lpstr>
      <vt:lpstr>Results</vt:lpstr>
      <vt:lpstr>Applications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KOTI JAYASUDHA</cp:lastModifiedBy>
  <cp:revision>8</cp:revision>
  <dcterms:modified xsi:type="dcterms:W3CDTF">2024-10-10T10:41:28Z</dcterms:modified>
</cp:coreProperties>
</file>